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3"/>
  </p:notes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74" r:id="rId9"/>
    <p:sldId id="267" r:id="rId10"/>
    <p:sldId id="266" r:id="rId11"/>
    <p:sldId id="275" r:id="rId12"/>
    <p:sldId id="276" r:id="rId13"/>
    <p:sldId id="261" r:id="rId14"/>
    <p:sldId id="278" r:id="rId15"/>
    <p:sldId id="279" r:id="rId16"/>
    <p:sldId id="277" r:id="rId17"/>
    <p:sldId id="263" r:id="rId18"/>
    <p:sldId id="264" r:id="rId19"/>
    <p:sldId id="265" r:id="rId20"/>
    <p:sldId id="280" r:id="rId21"/>
    <p:sldId id="281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6189" autoAdjust="0"/>
    <p:restoredTop sz="94718" autoAdjust="0"/>
  </p:normalViewPr>
  <p:slideViewPr>
    <p:cSldViewPr>
      <p:cViewPr>
        <p:scale>
          <a:sx n="106" d="100"/>
          <a:sy n="106" d="100"/>
        </p:scale>
        <p:origin x="-104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A0474-3247-4E87-AA4C-4CE457EDD100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C73E-611B-49D5-89F0-16DE3BEDE85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EC73E-611B-49D5-89F0-16DE3BEDE85C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EC73E-611B-49D5-89F0-16DE3BEDE85C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un rectangle à un seul coin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angle rect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orme lib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A9E985E-A62E-4598-A179-07C95A70CB5E}" type="datetimeFigureOut">
              <a:rPr lang="fr-FR" smtClean="0"/>
              <a:pPr/>
              <a:t>11/06/2015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BE3B43D-260E-4D57-8893-26B7F0785FC5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e lib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e lib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20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Soutenance de projet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Projet 1: consignes et assistance videolink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1143000"/>
          </a:xfrm>
        </p:spPr>
        <p:txBody>
          <a:bodyPr anchor="t">
            <a:normAutofit/>
          </a:bodyPr>
          <a:lstStyle/>
          <a:p>
            <a:r>
              <a:rPr lang="fr-FR" sz="3000" dirty="0" smtClean="0"/>
              <a:t>I – Spécification / analyse</a:t>
            </a:r>
            <a:endParaRPr lang="fr-FR" sz="3000" dirty="0"/>
          </a:p>
        </p:txBody>
      </p:sp>
      <p:pic>
        <p:nvPicPr>
          <p:cNvPr id="38914" name="Picture 2" descr="E:\BTS2-Projet-1.github.io\DossiersProjet_Locker_Control\UseCase_LockerContro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1571612"/>
            <a:ext cx="5829854" cy="4389437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2571736" y="6143644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Diagramme de cas d’utilisation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II – Conception préliminaire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Poste IPBX:</a:t>
            </a:r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 </a:t>
            </a:r>
          </a:p>
          <a:p>
            <a:endParaRPr lang="fr-FR" sz="2000" dirty="0" smtClean="0"/>
          </a:p>
          <a:p>
            <a:r>
              <a:rPr lang="fr-FR" sz="2000" dirty="0" smtClean="0"/>
              <a:t>Linphonec </a:t>
            </a:r>
            <a:r>
              <a:rPr lang="fr-FR" sz="2000" dirty="0" smtClean="0">
                <a:hlinkClick r:id="rId2" action="ppaction://hlinksldjump"/>
              </a:rPr>
              <a:t>(Aperçu)</a:t>
            </a:r>
            <a:endParaRPr lang="fr-FR" sz="2000" dirty="0" smtClean="0"/>
          </a:p>
          <a:p>
            <a:pPr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0963" name="Picture 3" descr="G:\BTS 2\Projet\docs\asteris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2357430"/>
            <a:ext cx="1273546" cy="714380"/>
          </a:xfrm>
          <a:prstGeom prst="rect">
            <a:avLst/>
          </a:prstGeom>
          <a:noFill/>
        </p:spPr>
      </p:pic>
      <p:pic>
        <p:nvPicPr>
          <p:cNvPr id="40965" name="Picture 5" descr="G:\BTS 2\Projet\docs\FreePBX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860" y="2285992"/>
            <a:ext cx="1086878" cy="928694"/>
          </a:xfrm>
          <a:prstGeom prst="rect">
            <a:avLst/>
          </a:prstGeom>
          <a:noFill/>
        </p:spPr>
      </p:pic>
      <p:pic>
        <p:nvPicPr>
          <p:cNvPr id="40967" name="Picture 7" descr="G:\BTS 2\Projet\docs\Linphone_logo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/>
          <a:srcRect l="5388" t="22782" r="3448" b="22782"/>
          <a:stretch>
            <a:fillRect/>
          </a:stretch>
        </p:blipFill>
        <p:spPr bwMode="auto">
          <a:xfrm>
            <a:off x="785786" y="3429000"/>
            <a:ext cx="1678793" cy="428628"/>
          </a:xfrm>
          <a:prstGeom prst="rect">
            <a:avLst/>
          </a:prstGeom>
          <a:noFill/>
        </p:spPr>
      </p:pic>
      <p:pic>
        <p:nvPicPr>
          <p:cNvPr id="40968" name="Picture 8" descr="schema-linphon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4810" y="1384568"/>
            <a:ext cx="4643470" cy="52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II – Conception préliminaire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214678" y="5929330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Diagramme de séquence</a:t>
            </a:r>
            <a:endParaRPr lang="fr-FR" dirty="0"/>
          </a:p>
        </p:txBody>
      </p:sp>
      <p:pic>
        <p:nvPicPr>
          <p:cNvPr id="4" name="Picture 2" descr="Appeler Assistance Seq Diag"/>
          <p:cNvPicPr>
            <a:picLocks noChangeAspect="1" noChangeArrowheads="1"/>
          </p:cNvPicPr>
          <p:nvPr/>
        </p:nvPicPr>
        <p:blipFill>
          <a:blip r:embed="rId2"/>
          <a:srcRect r="33086" b="23177"/>
          <a:stretch>
            <a:fillRect/>
          </a:stretch>
        </p:blipFill>
        <p:spPr bwMode="auto">
          <a:xfrm>
            <a:off x="1928794" y="1500174"/>
            <a:ext cx="4986338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III – Conception détaillée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 l="36664" t="45425" r="2720" b="26908"/>
          <a:stretch>
            <a:fillRect/>
          </a:stretch>
        </p:blipFill>
        <p:spPr bwMode="auto">
          <a:xfrm>
            <a:off x="1142976" y="2500306"/>
            <a:ext cx="714379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ZoneTexte 4"/>
          <p:cNvSpPr txBox="1"/>
          <p:nvPr/>
        </p:nvSpPr>
        <p:spPr>
          <a:xfrm>
            <a:off x="2000232" y="5500702"/>
            <a:ext cx="55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Diagramme de classes concernant l’assistance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III – Conception détaillée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0178" name="Picture 2" descr="G:\BTS 2\Projet\docs\capture d'écran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428735"/>
            <a:ext cx="6286544" cy="4791299"/>
          </a:xfrm>
          <a:prstGeom prst="rect">
            <a:avLst/>
          </a:prstGeom>
          <a:noFill/>
        </p:spPr>
      </p:pic>
      <p:sp>
        <p:nvSpPr>
          <p:cNvPr id="5" name="Ellipse 4"/>
          <p:cNvSpPr/>
          <p:nvPr/>
        </p:nvSpPr>
        <p:spPr>
          <a:xfrm>
            <a:off x="6072198" y="1857364"/>
            <a:ext cx="642942" cy="6429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III – Conception détaillée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02" name="Picture 2" descr="G:\BTS 2\Projet\docs\capture d'écran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357298"/>
            <a:ext cx="6682217" cy="509286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286116" y="2857496"/>
            <a:ext cx="2928958" cy="2071702"/>
          </a:xfrm>
          <a:prstGeom prst="rect">
            <a:avLst/>
          </a:prstGeom>
          <a:solidFill>
            <a:schemeClr val="tx1"/>
          </a:solidFill>
          <a:ln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643306" y="3429000"/>
            <a:ext cx="2286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Emplacement de la vidéo locale (webcam)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IV – Réalisation</a:t>
            </a:r>
            <a:endParaRPr lang="fr-FR" sz="3000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</p:nvPr>
        </p:nvGraphicFramePr>
        <p:xfrm>
          <a:off x="500034" y="1357298"/>
          <a:ext cx="8229600" cy="525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56"/>
                <a:gridCol w="6829444"/>
              </a:tblGrid>
              <a:tr h="57578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Élément</a:t>
                      </a:r>
                      <a:r>
                        <a:rPr lang="fr-FR" sz="1600" baseline="0" dirty="0" smtClean="0"/>
                        <a:t> du système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Description des actions</a:t>
                      </a:r>
                      <a:endParaRPr lang="fr-FR" dirty="0"/>
                    </a:p>
                  </a:txBody>
                  <a:tcPr anchor="ctr"/>
                </a:tc>
              </a:tr>
              <a:tr h="2272816">
                <a:tc>
                  <a:txBody>
                    <a:bodyPr/>
                    <a:lstStyle/>
                    <a:p>
                      <a:pPr algn="ctr"/>
                      <a:endParaRPr lang="fr-FR" sz="1600" dirty="0" smtClean="0"/>
                    </a:p>
                    <a:p>
                      <a:pPr algn="ctr"/>
                      <a:r>
                        <a:rPr lang="fr-FR" sz="1600" dirty="0" smtClean="0"/>
                        <a:t>Poste</a:t>
                      </a:r>
                      <a:r>
                        <a:rPr lang="fr-FR" sz="1600" baseline="0" dirty="0" smtClean="0"/>
                        <a:t> IPBX</a:t>
                      </a:r>
                    </a:p>
                    <a:p>
                      <a:pPr algn="ctr"/>
                      <a:r>
                        <a:rPr lang="fr-FR" sz="1600" baseline="0" dirty="0" smtClean="0"/>
                        <a:t>(Asterisk / FreePBX)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fr-FR" sz="1600" dirty="0" smtClean="0"/>
                        <a:t>Installation et configuration de base (configuration administrateur, </a:t>
                      </a:r>
                      <a:r>
                        <a:rPr lang="fr-FR" sz="1600" dirty="0" smtClean="0"/>
                        <a:t>  adresse </a:t>
                      </a:r>
                      <a:r>
                        <a:rPr lang="fr-FR" sz="1600" dirty="0" smtClean="0"/>
                        <a:t>IP, …)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fr-FR" sz="1600" dirty="0" smtClean="0"/>
                        <a:t>Configuration des extensions pour le poste</a:t>
                      </a:r>
                      <a:r>
                        <a:rPr lang="fr-FR" sz="1600" baseline="0" dirty="0" smtClean="0"/>
                        <a:t> console et poste AEL (nom, numéro) ;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fr-FR" sz="1600" baseline="0" dirty="0" smtClean="0"/>
                        <a:t>Configuration générale du protocole SIP (activation gestion vidéo, sélection codecs vidéo)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fr-FR" sz="1600" baseline="0" dirty="0" smtClean="0"/>
                        <a:t>Configuration de la messagerie vocale (durée maximale de 30 secondes);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fr-FR" sz="1600" baseline="0" dirty="0" smtClean="0"/>
                        <a:t>Configuration des enregistrements des appels.</a:t>
                      </a:r>
                    </a:p>
                    <a:p>
                      <a:endParaRPr lang="fr-FR" sz="1600" dirty="0"/>
                    </a:p>
                  </a:txBody>
                  <a:tcPr anchor="ctr"/>
                </a:tc>
              </a:tr>
              <a:tr h="1060647">
                <a:tc>
                  <a:txBody>
                    <a:bodyPr/>
                    <a:lstStyle/>
                    <a:p>
                      <a:pPr algn="ctr"/>
                      <a:r>
                        <a:rPr lang="fr-FR" sz="1600" baseline="0" dirty="0" smtClean="0"/>
                        <a:t>Linphone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fr-FR" sz="1600" dirty="0" smtClean="0"/>
                        <a:t>Rattachement</a:t>
                      </a:r>
                      <a:r>
                        <a:rPr lang="fr-FR" sz="1600" baseline="0" dirty="0" smtClean="0"/>
                        <a:t>  au poste IPBX (nom de domaine + mot de passe);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fr-FR" sz="1600" baseline="0" dirty="0" smtClean="0"/>
                        <a:t>Configuration des codecs audio + vidéo;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fr-FR" sz="1600" baseline="0" dirty="0" smtClean="0"/>
                        <a:t>Configuration des périphériques son + vidéo (webcam).</a:t>
                      </a:r>
                    </a:p>
                    <a:p>
                      <a:endParaRPr lang="fr-FR" sz="1600" dirty="0"/>
                    </a:p>
                  </a:txBody>
                  <a:tcPr anchor="ctr"/>
                </a:tc>
              </a:tr>
              <a:tr h="132112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Module</a:t>
                      </a:r>
                      <a:r>
                        <a:rPr lang="fr-FR" sz="1600" baseline="0" dirty="0" smtClean="0"/>
                        <a:t> de LC pilotant Linphonec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fr-FR" sz="1600" dirty="0" smtClean="0"/>
                        <a:t>Développement</a:t>
                      </a:r>
                      <a:r>
                        <a:rPr lang="fr-FR" sz="1600" baseline="0" dirty="0" smtClean="0"/>
                        <a:t> des classes nécessaires :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600" baseline="0" dirty="0" smtClean="0"/>
                        <a:t> Au démarrage et à l’arrêt de Linphonec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600" baseline="0" dirty="0" smtClean="0"/>
                        <a:t> Pour appeler et raccrocher 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V – Tests unitaires, tests d’intégration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fr-FR" dirty="0" smtClean="0"/>
              <a:t>Tests de chaque module:</a:t>
            </a:r>
          </a:p>
          <a:p>
            <a:pPr lvl="1" algn="just"/>
            <a:r>
              <a:rPr lang="fr-FR" dirty="0" smtClean="0"/>
              <a:t>Messagerie vocale;</a:t>
            </a:r>
          </a:p>
          <a:p>
            <a:pPr lvl="1" algn="just"/>
            <a:r>
              <a:rPr lang="fr-FR" dirty="0" smtClean="0"/>
              <a:t>Enregistrement des appels;</a:t>
            </a:r>
          </a:p>
          <a:p>
            <a:pPr lvl="1" algn="just"/>
            <a:r>
              <a:rPr lang="fr-FR" dirty="0" smtClean="0"/>
              <a:t>Démarrage de Linphonec puis appel vers l’assistance.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VI – Tests d’intégration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Ordre de développement: cycle incrémental itératif</a:t>
            </a:r>
          </a:p>
          <a:p>
            <a:endParaRPr lang="fr-FR" dirty="0" smtClean="0"/>
          </a:p>
          <a:p>
            <a:r>
              <a:rPr lang="fr-FR" dirty="0" smtClean="0"/>
              <a:t>Problèmes résolus au fur et à mesure en cours de développement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Conclusion personnelle et globale</a:t>
            </a:r>
            <a:endParaRPr lang="fr-FR" sz="3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467544" y="1484784"/>
          <a:ext cx="8229600" cy="5112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0114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Personnelle</a:t>
                      </a:r>
                      <a:r>
                        <a:rPr lang="fr-FR" baseline="0" dirty="0" smtClean="0"/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Globale </a:t>
                      </a:r>
                      <a:endParaRPr lang="fr-FR" dirty="0"/>
                    </a:p>
                  </a:txBody>
                  <a:tcPr/>
                </a:tc>
              </a:tr>
              <a:tr h="114982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Ce qui</a:t>
                      </a:r>
                      <a:r>
                        <a:rPr lang="fr-FR" baseline="0" dirty="0" smtClean="0"/>
                        <a:t> fonctionne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Softphones</a:t>
                      </a:r>
                      <a:r>
                        <a:rPr lang="fr-FR" sz="1600" dirty="0" smtClean="0"/>
                        <a:t> opérationnels</a:t>
                      </a:r>
                    </a:p>
                    <a:p>
                      <a:endParaRPr lang="fr-FR" sz="1600" dirty="0" smtClean="0"/>
                    </a:p>
                    <a:p>
                      <a:r>
                        <a:rPr lang="fr-FR" sz="1600" dirty="0" smtClean="0"/>
                        <a:t>Appel possible depuis l’interface de l’assistance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Phases</a:t>
                      </a:r>
                      <a:r>
                        <a:rPr lang="fr-FR" sz="1600" baseline="0" dirty="0" smtClean="0"/>
                        <a:t> de retrait et de livraison opérationnels</a:t>
                      </a:r>
                    </a:p>
                    <a:p>
                      <a:r>
                        <a:rPr lang="fr-FR" sz="1600" dirty="0" smtClean="0"/>
                        <a:t>Synchronisation des fichiers système. </a:t>
                      </a:r>
                      <a:endParaRPr lang="fr-FR" sz="1600" dirty="0"/>
                    </a:p>
                  </a:txBody>
                  <a:tcPr/>
                </a:tc>
              </a:tr>
              <a:tr h="138153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Ce</a:t>
                      </a:r>
                      <a:r>
                        <a:rPr lang="fr-FR" baseline="0" dirty="0" smtClean="0"/>
                        <a:t> qui n’est pas terminé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600" baseline="0" dirty="0" smtClean="0"/>
                    </a:p>
                    <a:p>
                      <a:r>
                        <a:rPr lang="fr-FR" sz="1600" baseline="0" dirty="0" smtClean="0"/>
                        <a:t>Affichage de la webcam locale pour l’authentification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IHM de configuration et de maintenance</a:t>
                      </a:r>
                    </a:p>
                    <a:p>
                      <a:r>
                        <a:rPr lang="fr-FR" sz="1600" dirty="0" smtClean="0"/>
                        <a:t>Configuration du site (installation</a:t>
                      </a:r>
                      <a:r>
                        <a:rPr lang="fr-FR" sz="1600" baseline="0" dirty="0" smtClean="0"/>
                        <a:t> des portes) et de Linphonec</a:t>
                      </a:r>
                      <a:endParaRPr lang="fr-FR" sz="1600" dirty="0" smtClean="0"/>
                    </a:p>
                    <a:p>
                      <a:r>
                        <a:rPr lang="fr-FR" sz="1600" dirty="0" smtClean="0"/>
                        <a:t>Redémarrage</a:t>
                      </a:r>
                      <a:endParaRPr lang="fr-FR" sz="1600" dirty="0"/>
                    </a:p>
                  </a:txBody>
                  <a:tcPr/>
                </a:tc>
              </a:tr>
              <a:tr h="138153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Améliorations, évolutions, difficultés</a:t>
                      </a:r>
                      <a:r>
                        <a:rPr lang="fr-FR" baseline="0" dirty="0" smtClean="0"/>
                        <a:t> rencontrées</a:t>
                      </a:r>
                      <a:r>
                        <a:rPr lang="fr-FR" dirty="0" smtClean="0"/>
                        <a:t>…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Difficultés</a:t>
                      </a:r>
                      <a:r>
                        <a:rPr lang="fr-FR" sz="1600" baseline="0" dirty="0" smtClean="0"/>
                        <a:t> dans l’installation  / configuration d’</a:t>
                      </a:r>
                      <a:r>
                        <a:rPr lang="fr-FR" sz="1600" baseline="0" dirty="0" err="1" smtClean="0"/>
                        <a:t>Asterisk</a:t>
                      </a:r>
                      <a:r>
                        <a:rPr lang="fr-FR" sz="1600" baseline="0" dirty="0" smtClean="0"/>
                        <a:t> / </a:t>
                      </a:r>
                      <a:r>
                        <a:rPr lang="fr-FR" sz="1600" baseline="0" dirty="0" err="1" smtClean="0"/>
                        <a:t>FreePBX</a:t>
                      </a:r>
                      <a:r>
                        <a:rPr lang="fr-FR" sz="1600" baseline="0" dirty="0" smtClean="0"/>
                        <a:t>, configuration de Linphone . </a:t>
                      </a:r>
                    </a:p>
                    <a:p>
                      <a:r>
                        <a:rPr lang="fr-FR" sz="1600" baseline="0" dirty="0" smtClean="0"/>
                        <a:t>Fonctionnement de </a:t>
                      </a:r>
                      <a:r>
                        <a:rPr lang="fr-FR" sz="1600" baseline="0" dirty="0" err="1" smtClean="0"/>
                        <a:t>Linphonec</a:t>
                      </a:r>
                      <a:r>
                        <a:rPr lang="fr-FR" sz="1600" baseline="0" dirty="0" smtClean="0"/>
                        <a:t> depuis LC encore fragile.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Difficultés dans la conception</a:t>
                      </a:r>
                      <a:r>
                        <a:rPr lang="fr-FR" sz="1600" baseline="0" dirty="0" smtClean="0"/>
                        <a:t> de la BDD;</a:t>
                      </a:r>
                    </a:p>
                    <a:p>
                      <a:r>
                        <a:rPr lang="fr-FR" sz="1600" u="sng" baseline="0" dirty="0" smtClean="0"/>
                        <a:t>Amélioration:</a:t>
                      </a:r>
                      <a:r>
                        <a:rPr lang="fr-FR" sz="1600" u="none" baseline="0" dirty="0" smtClean="0"/>
                        <a:t> </a:t>
                      </a:r>
                      <a:r>
                        <a:rPr lang="fr-FR" sz="1600" baseline="0" dirty="0" smtClean="0"/>
                        <a:t>accessibilité aux personnes handicapées, envoi d’un mail à la maintenance pour signaler un problème</a:t>
                      </a:r>
                    </a:p>
                    <a:p>
                      <a:r>
                        <a:rPr lang="fr-FR" sz="1600" baseline="0" dirty="0" smtClean="0"/>
                        <a:t>Gestionnaire de la langue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lèche courbée vers le haut 4">
            <a:hlinkClick r:id="rId2" action="ppaction://hlinksldjump"/>
          </p:cNvPr>
          <p:cNvSpPr/>
          <p:nvPr/>
        </p:nvSpPr>
        <p:spPr>
          <a:xfrm>
            <a:off x="8358214" y="6429396"/>
            <a:ext cx="500066" cy="285752"/>
          </a:xfrm>
          <a:prstGeom prst="curvedUpArrow">
            <a:avLst>
              <a:gd name="adj1" fmla="val 25000"/>
              <a:gd name="adj2" fmla="val 80240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Plan de la soutenance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9586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fr-FR" dirty="0" smtClean="0"/>
              <a:t>Introduction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I – Présentation globale du projet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II – Spécification / analyse : assistance téléphonique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III – Conception préliminaire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IV – Conception détaillée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V – Réalisation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VI – Tests unitaires, tests d’intégration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Conclusion personnelle et globale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2228" name="Picture 4">
            <a:hlinkClick r:id="rId2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500174"/>
            <a:ext cx="605814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9" descr="G:\BTS 2\Projet\docs\editsystem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857364"/>
            <a:ext cx="7908468" cy="38576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Introduction</a:t>
            </a:r>
            <a:endParaRPr lang="fr-FR" sz="3000" dirty="0"/>
          </a:p>
        </p:txBody>
      </p:sp>
      <p:pic>
        <p:nvPicPr>
          <p:cNvPr id="1029" name="Picture 5" descr="G:\BTS 2\Projet\docs\Logibag_SA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643182"/>
            <a:ext cx="2381250" cy="419100"/>
          </a:xfrm>
          <a:prstGeom prst="rect">
            <a:avLst/>
          </a:prstGeom>
          <a:noFill/>
        </p:spPr>
      </p:pic>
      <p:pic>
        <p:nvPicPr>
          <p:cNvPr id="1026" name="Picture 2" descr="G:\BTS 2\Projet\docs\Airport_Electronic_Luggage_Locker_System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2643182"/>
            <a:ext cx="2381250" cy="2790825"/>
          </a:xfrm>
          <a:prstGeom prst="rect">
            <a:avLst/>
          </a:prstGeom>
          <a:noFill/>
        </p:spPr>
      </p:pic>
      <p:pic>
        <p:nvPicPr>
          <p:cNvPr id="1027" name="Picture 3" descr="G:\BTS 2\Projet\docs\Airport_Electronic_Luggage_Locker_Systems_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3429000"/>
            <a:ext cx="2381250" cy="2047875"/>
          </a:xfrm>
          <a:prstGeom prst="rect">
            <a:avLst/>
          </a:prstGeom>
          <a:noFill/>
        </p:spPr>
      </p:pic>
      <p:pic>
        <p:nvPicPr>
          <p:cNvPr id="1028" name="Picture 4" descr="G:\BTS 2\Projet\docs\Airport_Electronic_Luggage_Locker_Systems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5074" y="2071678"/>
            <a:ext cx="2381250" cy="3571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Catégories de consignes:</a:t>
            </a:r>
          </a:p>
          <a:p>
            <a:endParaRPr lang="fr-FR" dirty="0" smtClean="0"/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Consignes à bagages</a:t>
            </a:r>
          </a:p>
          <a:p>
            <a:pPr>
              <a:buFont typeface="Wingdings" pitchFamily="2" charset="2"/>
              <a:buChar char="Ø"/>
            </a:pPr>
            <a:endParaRPr lang="fr-FR" dirty="0" smtClean="0"/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Consignes business to business</a:t>
            </a:r>
          </a:p>
          <a:p>
            <a:pPr>
              <a:buFont typeface="Wingdings" pitchFamily="2" charset="2"/>
              <a:buChar char="Ø"/>
            </a:pPr>
            <a:endParaRPr lang="fr-FR" dirty="0" smtClean="0"/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Consignes postales --&gt; cadre du projet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Introduction</a:t>
            </a:r>
            <a:endParaRPr lang="fr-FR" sz="3000" dirty="0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 - Présentation globale du projet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l’existant : les éléments du système</a:t>
            </a:r>
          </a:p>
          <a:p>
            <a:endParaRPr lang="fr-FR" dirty="0"/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857224" y="2714620"/>
          <a:ext cx="7505339" cy="2928958"/>
        </p:xfrm>
        <a:graphic>
          <a:graphicData uri="http://schemas.openxmlformats.org/presentationml/2006/ole">
            <p:oleObj spid="_x0000_s29698" r:id="rId3" imgW="4264560" imgH="16642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 - Présentation globale du projet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335760"/>
          </a:xfrm>
        </p:spPr>
        <p:txBody>
          <a:bodyPr>
            <a:normAutofit/>
          </a:bodyPr>
          <a:lstStyle/>
          <a:p>
            <a:r>
              <a:rPr lang="fr-FR" dirty="0" smtClean="0"/>
              <a:t>Synoptique de l’existant : les problèmes</a:t>
            </a:r>
          </a:p>
          <a:p>
            <a:endParaRPr lang="fr-FR" dirty="0" smtClean="0"/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Système vieillissant</a:t>
            </a:r>
          </a:p>
          <a:p>
            <a:pPr lvl="1">
              <a:buFont typeface="Wingdings" pitchFamily="2" charset="2"/>
              <a:buChar char="Ø"/>
            </a:pPr>
            <a:endParaRPr lang="fr-FR" dirty="0" smtClean="0"/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N’est plus adapté aux technologies actuelles</a:t>
            </a:r>
          </a:p>
          <a:p>
            <a:pPr lvl="1">
              <a:buFont typeface="Wingdings" pitchFamily="2" charset="2"/>
              <a:buChar char="Ø"/>
            </a:pPr>
            <a:endParaRPr lang="fr-FR" dirty="0" smtClean="0"/>
          </a:p>
          <a:p>
            <a:pPr lvl="1">
              <a:buFont typeface="Wingdings" pitchFamily="2" charset="2"/>
              <a:buChar char="Ø"/>
            </a:pPr>
            <a:r>
              <a:rPr lang="fr-FR" dirty="0" smtClean="0"/>
              <a:t>Nécessité d’une nouvelle fonctionnalité qui pousse à remplacer le système actuel</a:t>
            </a:r>
          </a:p>
          <a:p>
            <a:pPr lvl="1">
              <a:buFont typeface="Wingdings" pitchFamily="2" charset="2"/>
              <a:buChar char="Ø"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 - Présentation globale du projet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la solution : le système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714348" y="2643182"/>
          <a:ext cx="7507231" cy="2928958"/>
        </p:xfrm>
        <a:graphic>
          <a:graphicData uri="http://schemas.openxmlformats.org/presentationml/2006/ole">
            <p:oleObj spid="_x0000_s30722" r:id="rId3" imgW="4264560" imgH="16642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 - Présentation globale du projet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Synoptique de la solution: les besoins, les objectifs</a:t>
            </a:r>
          </a:p>
          <a:p>
            <a:pPr>
              <a:buNone/>
            </a:pPr>
            <a:endParaRPr lang="fr-FR" dirty="0" smtClean="0"/>
          </a:p>
          <a:p>
            <a:pPr>
              <a:buFont typeface="Wingdings" pitchFamily="2" charset="2"/>
              <a:buChar char="ü"/>
            </a:pPr>
            <a:r>
              <a:rPr lang="fr-FR" dirty="0" smtClean="0"/>
              <a:t>Mise à niveau du système Linux:                sur la console;</a:t>
            </a:r>
          </a:p>
          <a:p>
            <a:pPr>
              <a:buNone/>
            </a:pPr>
            <a:endParaRPr lang="fr-FR" dirty="0" smtClean="0"/>
          </a:p>
          <a:p>
            <a:pPr>
              <a:buFont typeface="Wingdings" pitchFamily="2" charset="2"/>
              <a:buChar char="ü"/>
            </a:pPr>
            <a:r>
              <a:rPr lang="fr-FR" dirty="0" smtClean="0"/>
              <a:t>Système de mise à jour basé sur </a:t>
            </a:r>
            <a:r>
              <a:rPr lang="fr-FR" dirty="0" err="1" smtClean="0"/>
              <a:t>Rsync</a:t>
            </a:r>
            <a:r>
              <a:rPr lang="fr-FR" dirty="0" smtClean="0"/>
              <a:t>;</a:t>
            </a:r>
          </a:p>
          <a:p>
            <a:pPr>
              <a:buNone/>
            </a:pPr>
            <a:endParaRPr lang="fr-FR" dirty="0" smtClean="0"/>
          </a:p>
          <a:p>
            <a:pPr>
              <a:buFont typeface="Wingdings" pitchFamily="2" charset="2"/>
              <a:buChar char="ü"/>
            </a:pPr>
            <a:r>
              <a:rPr lang="fr-FR" dirty="0" smtClean="0"/>
              <a:t>Ajout de l’assistance en ligne:  prise en charge vidéo, laisser un message, enregistrement des appels;</a:t>
            </a:r>
          </a:p>
          <a:p>
            <a:pPr>
              <a:buNone/>
            </a:pPr>
            <a:endParaRPr lang="fr-FR" dirty="0" smtClean="0"/>
          </a:p>
          <a:p>
            <a:pPr>
              <a:buFont typeface="Wingdings" pitchFamily="2" charset="2"/>
              <a:buChar char="ü"/>
            </a:pPr>
            <a:r>
              <a:rPr lang="fr-FR" dirty="0" smtClean="0"/>
              <a:t>Développement de l’application </a:t>
            </a:r>
            <a:r>
              <a:rPr lang="fr-FR" dirty="0" err="1" smtClean="0"/>
              <a:t>Locker</a:t>
            </a:r>
            <a:r>
              <a:rPr lang="fr-FR" dirty="0" smtClean="0"/>
              <a:t> Control avec          :</a:t>
            </a:r>
          </a:p>
          <a:p>
            <a:pPr>
              <a:buNone/>
            </a:pPr>
            <a:r>
              <a:rPr lang="fr-FR" dirty="0" smtClean="0"/>
              <a:t>	ensemble de bibliothèques de développement multiplateforme basé sur le C++</a:t>
            </a:r>
          </a:p>
          <a:p>
            <a:pPr>
              <a:buNone/>
            </a:pPr>
            <a:endParaRPr lang="fr-FR" dirty="0" smtClean="0"/>
          </a:p>
          <a:p>
            <a:pPr>
              <a:buFont typeface="Wingdings" pitchFamily="2" charset="2"/>
              <a:buChar char="ü"/>
            </a:pPr>
            <a:r>
              <a:rPr lang="fr-FR" dirty="0" smtClean="0"/>
              <a:t> Communication avec la base de données locale </a:t>
            </a:r>
            <a:r>
              <a:rPr lang="fr-FR" dirty="0" err="1" smtClean="0"/>
              <a:t>SQLite</a:t>
            </a:r>
            <a:r>
              <a:rPr lang="fr-FR" dirty="0" smtClean="0"/>
              <a:t> (gestionnaire de base de données).</a:t>
            </a:r>
          </a:p>
          <a:p>
            <a:pPr>
              <a:buFont typeface="Wingdings" pitchFamily="2" charset="2"/>
              <a:buChar char="ü"/>
            </a:pPr>
            <a:endParaRPr lang="fr-FR" dirty="0" smtClean="0"/>
          </a:p>
          <a:p>
            <a:pPr>
              <a:buFont typeface="Wingdings" pitchFamily="2" charset="2"/>
              <a:buChar char="ü"/>
            </a:pP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t="21378" b="14488"/>
          <a:stretch>
            <a:fillRect/>
          </a:stretch>
        </p:blipFill>
        <p:spPr bwMode="auto">
          <a:xfrm>
            <a:off x="3929058" y="2428868"/>
            <a:ext cx="892175" cy="4286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4143380"/>
            <a:ext cx="500066" cy="5000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Espace réservé du contenu 8"/>
          <p:cNvGraphicFramePr>
            <a:graphicFrameLocks noGrp="1"/>
          </p:cNvGraphicFramePr>
          <p:nvPr>
            <p:ph idx="1"/>
          </p:nvPr>
        </p:nvGraphicFramePr>
        <p:xfrm>
          <a:off x="428596" y="2214554"/>
          <a:ext cx="8229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800258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Étudiant du groupe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1</a:t>
                      </a:r>
                      <a:r>
                        <a:rPr lang="fr-FR" sz="1600" baseline="30000" dirty="0" smtClean="0"/>
                        <a:t>er</a:t>
                      </a:r>
                      <a:r>
                        <a:rPr lang="fr-FR" sz="1600" dirty="0" smtClean="0"/>
                        <a:t> étudiant: Damien</a:t>
                      </a:r>
                      <a:r>
                        <a:rPr lang="fr-FR" sz="1600" baseline="0" dirty="0" smtClean="0"/>
                        <a:t> </a:t>
                      </a:r>
                      <a:r>
                        <a:rPr lang="fr-FR" sz="1600" baseline="0" dirty="0" err="1" smtClean="0"/>
                        <a:t>Guédon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2</a:t>
                      </a:r>
                      <a:r>
                        <a:rPr lang="fr-FR" sz="1600" baseline="30000" dirty="0" smtClean="0"/>
                        <a:t>e</a:t>
                      </a:r>
                      <a:r>
                        <a:rPr lang="fr-FR" sz="1600" dirty="0" smtClean="0"/>
                        <a:t> étudiant: </a:t>
                      </a:r>
                      <a:r>
                        <a:rPr lang="fr-FR" sz="1600" dirty="0" err="1" smtClean="0"/>
                        <a:t>Adjifani</a:t>
                      </a:r>
                      <a:r>
                        <a:rPr lang="fr-FR" sz="1600" baseline="0" dirty="0" smtClean="0"/>
                        <a:t> </a:t>
                      </a:r>
                      <a:r>
                        <a:rPr lang="fr-FR" sz="1600" baseline="0" dirty="0" err="1" smtClean="0"/>
                        <a:t>Andjibou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3</a:t>
                      </a:r>
                      <a:r>
                        <a:rPr lang="fr-FR" sz="1600" baseline="30000" dirty="0" smtClean="0"/>
                        <a:t>e</a:t>
                      </a:r>
                      <a:r>
                        <a:rPr lang="fr-FR" sz="1600" dirty="0" smtClean="0"/>
                        <a:t> étudiant : Pierre</a:t>
                      </a:r>
                      <a:r>
                        <a:rPr lang="fr-FR" sz="1600" baseline="0" dirty="0" smtClean="0"/>
                        <a:t> </a:t>
                      </a:r>
                      <a:r>
                        <a:rPr lang="fr-FR" sz="1600" baseline="0" dirty="0" err="1" smtClean="0"/>
                        <a:t>Houdayer</a:t>
                      </a:r>
                      <a:r>
                        <a:rPr lang="fr-FR" sz="1600" baseline="0" dirty="0" smtClean="0"/>
                        <a:t> 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4</a:t>
                      </a:r>
                      <a:r>
                        <a:rPr lang="fr-FR" sz="1600" baseline="30000" dirty="0" smtClean="0"/>
                        <a:t>e</a:t>
                      </a:r>
                      <a:r>
                        <a:rPr lang="fr-FR" sz="1600" dirty="0" smtClean="0"/>
                        <a:t> étudiant : </a:t>
                      </a:r>
                    </a:p>
                    <a:p>
                      <a:pPr algn="ctr"/>
                      <a:r>
                        <a:rPr lang="fr-FR" sz="1600" dirty="0" smtClean="0"/>
                        <a:t>Kévin Bourbon</a:t>
                      </a:r>
                      <a:endParaRPr lang="fr-FR" sz="1600" dirty="0"/>
                    </a:p>
                  </a:txBody>
                  <a:tcPr/>
                </a:tc>
              </a:tr>
              <a:tr h="198582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Tâches</a:t>
                      </a:r>
                      <a:r>
                        <a:rPr lang="fr-FR" sz="1600" baseline="0" dirty="0" smtClean="0"/>
                        <a:t> à réaliser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Elaborer</a:t>
                      </a:r>
                      <a:r>
                        <a:rPr lang="fr-FR" sz="1600" baseline="0" dirty="0" smtClean="0"/>
                        <a:t> l’IHM principale, de livraison de retrait et de configuration du système.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Installation</a:t>
                      </a:r>
                      <a:r>
                        <a:rPr lang="fr-FR" sz="1600" baseline="0" dirty="0" smtClean="0"/>
                        <a:t> et configuration du système;</a:t>
                      </a:r>
                    </a:p>
                    <a:p>
                      <a:pPr algn="ctr"/>
                      <a:r>
                        <a:rPr lang="fr-FR" sz="1600" dirty="0" smtClean="0"/>
                        <a:t>Synchronisation</a:t>
                      </a:r>
                      <a:r>
                        <a:rPr lang="fr-FR" sz="1600" baseline="0" dirty="0" smtClean="0"/>
                        <a:t> fichiers système avec </a:t>
                      </a:r>
                      <a:r>
                        <a:rPr lang="fr-FR" sz="1600" baseline="0" dirty="0" err="1" smtClean="0"/>
                        <a:t>Rsync</a:t>
                      </a:r>
                      <a:r>
                        <a:rPr lang="fr-FR" sz="1600" baseline="0" dirty="0" smtClean="0"/>
                        <a:t>.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Gestion de la</a:t>
                      </a:r>
                      <a:r>
                        <a:rPr lang="fr-FR" sz="1600" baseline="0" dirty="0" smtClean="0"/>
                        <a:t> base de données création de l’IHM de maintenance et de configuration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Mettre en place</a:t>
                      </a:r>
                      <a:r>
                        <a:rPr lang="fr-FR" sz="1600" baseline="0" dirty="0" smtClean="0"/>
                        <a:t> l’assistance en ligne ;  accès à distance aux consignes depuis l’assistance</a:t>
                      </a:r>
                    </a:p>
                    <a:p>
                      <a:pPr algn="ctr"/>
                      <a:endParaRPr lang="fr-FR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sz="3000" dirty="0" smtClean="0"/>
              <a:t>I - Présentation globale du projet</a:t>
            </a:r>
            <a:endParaRPr lang="fr-FR" sz="3000" dirty="0"/>
          </a:p>
        </p:txBody>
      </p:sp>
      <p:sp>
        <p:nvSpPr>
          <p:cNvPr id="10" name="ZoneTexte 9"/>
          <p:cNvSpPr txBox="1"/>
          <p:nvPr/>
        </p:nvSpPr>
        <p:spPr>
          <a:xfrm>
            <a:off x="428596" y="1643050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Répartition des tâches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1121</TotalTime>
  <Words>630</Words>
  <Application>Microsoft Office PowerPoint</Application>
  <PresentationFormat>Affichage à l'écran (4:3)</PresentationFormat>
  <Paragraphs>140</Paragraphs>
  <Slides>21</Slides>
  <Notes>2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Débit</vt:lpstr>
      <vt:lpstr>Soutenance de projet</vt:lpstr>
      <vt:lpstr>Plan de la soutenance</vt:lpstr>
      <vt:lpstr>Introduction</vt:lpstr>
      <vt:lpstr>Introduction</vt:lpstr>
      <vt:lpstr>I - Présentation globale du projet</vt:lpstr>
      <vt:lpstr>I - Présentation globale du projet</vt:lpstr>
      <vt:lpstr>I - Présentation globale du projet</vt:lpstr>
      <vt:lpstr>I - Présentation globale du projet</vt:lpstr>
      <vt:lpstr>I - Présentation globale du projet</vt:lpstr>
      <vt:lpstr>I – Spécification / analyse</vt:lpstr>
      <vt:lpstr>II – Conception préliminaire</vt:lpstr>
      <vt:lpstr>II – Conception préliminaire</vt:lpstr>
      <vt:lpstr>III – Conception détaillée</vt:lpstr>
      <vt:lpstr>III – Conception détaillée</vt:lpstr>
      <vt:lpstr>III – Conception détaillée</vt:lpstr>
      <vt:lpstr>IV – Réalisation</vt:lpstr>
      <vt:lpstr>V – Tests unitaires, tests d’intégration</vt:lpstr>
      <vt:lpstr>VI – Tests d’intégration</vt:lpstr>
      <vt:lpstr>Conclusion personnelle et globale</vt:lpstr>
      <vt:lpstr>Diapositive 20</vt:lpstr>
      <vt:lpstr>Diapositive 21</vt:lpstr>
    </vt:vector>
  </TitlesOfParts>
  <Company>IMMAC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</dc:title>
  <dc:creator>bts2</dc:creator>
  <cp:lastModifiedBy>bts2</cp:lastModifiedBy>
  <cp:revision>167</cp:revision>
  <dcterms:created xsi:type="dcterms:W3CDTF">2015-06-09T06:26:26Z</dcterms:created>
  <dcterms:modified xsi:type="dcterms:W3CDTF">2015-06-11T13:46:43Z</dcterms:modified>
</cp:coreProperties>
</file>